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9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9" r:id="rId13"/>
    <p:sldId id="380" r:id="rId14"/>
    <p:sldId id="376" r:id="rId15"/>
    <p:sldId id="377" r:id="rId16"/>
    <p:sldId id="375" r:id="rId17"/>
    <p:sldId id="3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66"/>
    <p:restoredTop sz="84932"/>
  </p:normalViewPr>
  <p:slideViewPr>
    <p:cSldViewPr snapToGrid="0">
      <p:cViewPr varScale="1">
        <p:scale>
          <a:sx n="107" d="100"/>
          <a:sy n="107" d="100"/>
        </p:scale>
        <p:origin x="1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 err="1"/>
              <a:t>ViTs</a:t>
            </a:r>
            <a:r>
              <a:rPr lang="en-US" dirty="0"/>
              <a:t>, 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5/22/25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Common support tasks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and require a large amount of memory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55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their existing GPU workflows met the following criteria: </a:t>
            </a:r>
          </a:p>
          <a:p>
            <a:pPr lvl="1"/>
            <a:r>
              <a:rPr lang="en-US" sz="2200" dirty="0"/>
              <a:t>Peak GPU usage was roughly half the size of the VRAM</a:t>
            </a:r>
          </a:p>
          <a:p>
            <a:pPr lvl="1"/>
            <a:r>
              <a:rPr lang="en-US" sz="2200" dirty="0"/>
              <a:t>Peak CPU utilization was at least 70%</a:t>
            </a:r>
          </a:p>
          <a:p>
            <a:pPr lvl="2"/>
            <a:r>
              <a:rPr lang="en-US" sz="1800" dirty="0"/>
              <a:t>Exceptions were made for applications that required the large amount of available RAM</a:t>
            </a:r>
          </a:p>
          <a:p>
            <a:pPr lvl="1"/>
            <a:r>
              <a:rPr lang="en-US" sz="2200" dirty="0"/>
              <a:t>Software utilized was available for the GH200s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B0DF1-F1F8-5AAE-0A7D-891D930D8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F1BD-9395-7FD0-5664-AB36BA18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EBBA0-E84E-3E16-AD14-2546CFE2F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254"/>
            <a:ext cx="10291355" cy="417594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2600" dirty="0"/>
              <a:t>Once approved, we</a:t>
            </a:r>
          </a:p>
          <a:p>
            <a:r>
              <a:rPr lang="en-US" sz="2600" dirty="0"/>
              <a:t>Installed all necessary software and ran a trimmed-down version of the user’s code </a:t>
            </a:r>
          </a:p>
          <a:p>
            <a:r>
              <a:rPr lang="en-US" sz="2600" dirty="0"/>
              <a:t>Added users to the provided reservation</a:t>
            </a:r>
          </a:p>
          <a:p>
            <a:pPr lvl="1"/>
            <a:r>
              <a:rPr lang="en-US" sz="2200" dirty="0"/>
              <a:t>Enabled us to use established QoS and provide access only to approved users</a:t>
            </a:r>
          </a:p>
          <a:p>
            <a:r>
              <a:rPr lang="en-US" sz="2600" dirty="0"/>
              <a:t>Created an allocation specific to the user</a:t>
            </a:r>
          </a:p>
          <a:p>
            <a:pPr lvl="1"/>
            <a:r>
              <a:rPr lang="en-US" sz="2200" dirty="0"/>
              <a:t>Facilitated easier analysis of hardware usage </a:t>
            </a:r>
          </a:p>
          <a:p>
            <a:r>
              <a:rPr lang="en-US" sz="2600" dirty="0"/>
              <a:t>Onboarded the user to the node</a:t>
            </a:r>
          </a:p>
          <a:p>
            <a:pPr lvl="1"/>
            <a:r>
              <a:rPr lang="en-US" sz="2200" dirty="0"/>
              <a:t>Provided them information on how to run on the node and how to install their own software </a:t>
            </a:r>
          </a:p>
          <a:p>
            <a:r>
              <a:rPr lang="en-US" sz="2600" dirty="0"/>
              <a:t>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6A00C-5567-7542-1FE8-C5188389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CB1C3-CC55-50F6-A8C9-8992C6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81562-2B21-7461-1377-6AF333340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8A65-DFD7-9C4F-CE13-8DC169FCB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5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Common support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6F57D-B7DA-1DA9-B79F-B7C94CBDA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7"/>
            <a:ext cx="10515600" cy="4311558"/>
          </a:xfrm>
        </p:spPr>
        <p:txBody>
          <a:bodyPr>
            <a:normAutofit/>
          </a:bodyPr>
          <a:lstStyle/>
          <a:p>
            <a:r>
              <a:rPr lang="en-US" dirty="0"/>
              <a:t>Creation of Mamba environments and compatible containers </a:t>
            </a:r>
          </a:p>
          <a:p>
            <a:r>
              <a:rPr lang="en-US" dirty="0"/>
              <a:t>Informing users on how to move data to the local SSD </a:t>
            </a:r>
          </a:p>
          <a:p>
            <a:pPr lvl="1"/>
            <a:r>
              <a:rPr lang="en-US" dirty="0"/>
              <a:t>Most users had only used our general filesystems</a:t>
            </a:r>
          </a:p>
          <a:p>
            <a:r>
              <a:rPr lang="en-US" dirty="0"/>
              <a:t>Help users understand memory consumption </a:t>
            </a:r>
          </a:p>
          <a:p>
            <a:pPr lvl="1"/>
            <a:r>
              <a:rPr lang="en-US" dirty="0"/>
              <a:t>Several users were pushing the nodes to their limit and needed to know how to monitor memory usage (e.g. “</a:t>
            </a:r>
            <a:r>
              <a:rPr lang="en-US" dirty="0" err="1"/>
              <a:t>nvidia-smi</a:t>
            </a:r>
            <a:r>
              <a:rPr lang="en-US" dirty="0"/>
              <a:t>”, “free -m”)</a:t>
            </a:r>
          </a:p>
          <a:p>
            <a:r>
              <a:rPr lang="en-US" dirty="0"/>
              <a:t>Explaining architectural differences </a:t>
            </a:r>
          </a:p>
          <a:p>
            <a:pPr lvl="1"/>
            <a:r>
              <a:rPr lang="en-US" dirty="0"/>
              <a:t>Many users found it difficult to understand why we needed to install different software than they were already using and why some software was unavailable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D6E0E-39C2-347A-EF4D-5948782B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D1CC7-C84E-212A-959C-E4C6394C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96364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32942</TotalTime>
  <Words>917</Words>
  <Application>Microsoft Macintosh PowerPoint</Application>
  <PresentationFormat>Widescreen</PresentationFormat>
  <Paragraphs>121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Beta testing phase cont. </vt:lpstr>
      <vt:lpstr>Common support tasks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82</cp:revision>
  <dcterms:created xsi:type="dcterms:W3CDTF">2023-01-13T17:07:22Z</dcterms:created>
  <dcterms:modified xsi:type="dcterms:W3CDTF">2025-05-16T16:54:24Z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